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261" r:id="rId3"/>
    <p:sldId id="257" r:id="rId4"/>
    <p:sldId id="258" r:id="rId5"/>
    <p:sldId id="259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89F05-1E0C-4A98-A8D7-A7F667984243}" v="23" dt="2022-08-05T12:08:45.692"/>
    <p1510:client id="{813659B7-E1C0-4690-A0D2-89964CBAD19F}" v="377" dt="2022-08-05T14:46:36.966"/>
    <p1510:client id="{8C8973AA-C849-4F58-917B-768FE5887156}" v="542" dt="2022-08-05T04:00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5536551-0022-49BE-BB99-8BC467C8D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985FBB-3148-40DE-8B21-5FA6D8DD0E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1626D-4C56-479D-834D-8B74CEBCB776}" type="datetimeFigureOut">
              <a:rPr lang="es-ES" smtClean="0"/>
              <a:t>05/08/2022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61A910-D383-49D0-9F4E-D6A69571A4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D11973-B9F9-41A1-ABB8-D7C0F9E5E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745FC-7A6F-457C-9A26-245B262604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754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0508A-6894-4935-AB96-3E95D22BDF41}" type="datetimeFigureOut">
              <a:rPr lang="es-ES" noProof="0" smtClean="0"/>
              <a:t>05/08/2022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063A-F265-4858-8964-182D4D6F89C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6088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7063A-F265-4858-8964-182D4D6F89C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672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7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3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1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5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9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5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inconderilla.blogspot.com/2010/04/tarjeta-con-gorro-de-graduacion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DCABD-7274-20A1-A392-D2638FE04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1078" y="722902"/>
            <a:ext cx="4225893" cy="3077253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INFORME FINANCIERO</a:t>
            </a:r>
            <a:br>
              <a:rPr lang="es-ES" dirty="0"/>
            </a:br>
            <a:r>
              <a:rPr lang="es-ES" sz="2800" dirty="0">
                <a:ea typeface="+mj-lt"/>
                <a:cs typeface="+mj-lt"/>
              </a:rPr>
              <a:t>P.I. DATA COHORTE 02 –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1077" y="3971875"/>
            <a:ext cx="4903265" cy="21907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Responsable: Carlos </a:t>
            </a:r>
            <a:r>
              <a:rPr lang="es-ES" dirty="0" err="1"/>
              <a:t>Matich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99997-BC46-4896-AEA5-37EC629D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DA461E0-415F-4E8B-8B08-2C975693D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1EDD03-89DD-456E-BB53-FA43BE25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A76E89-A44E-4207-8F8A-F853ED8A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81BA9D-E2BC-4AD2-B816-5DE100BC8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155025-B3E7-46D2-B556-80A8E9083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AE4CEE-0410-46B5-B649-E3754C53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6DDB39-DB80-43C8-A5AF-24AE5841B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3BE8C2-40CB-46C0-9536-BA1C51AF9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2D5D2E-1F38-48BC-B038-9DA190B8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9E300-BEF0-4977-919B-F3367CF87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2B4899-7298-454D-90B9-382ACAEAA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6FBE75-F4D3-48DD-85D2-593D0C1B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586789-549A-4D87-8967-6DCD5DEDF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6293A2-B541-4BE7-8C99-1B730BB4D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938820-6D84-479D-B608-354903781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8EE07FC-6A61-4C78-BAF6-86E2FD54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4E5A61-6E0E-44DD-B47E-9547F3A5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8B355A-1131-4815-881C-3949360F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3D903E-5A72-42B5-B741-95081B06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5769BB5-F1CF-4A57-A2E8-2ED9F9DDF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F9ABF1-4E55-4D70-ACF2-DB7D62C7D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D75E62-63B6-4237-88D5-02A90DDF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A41C83-58E2-4EE6-864C-DB7DE375A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162541-E8F8-4926-91B8-AD9F5141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E6FB3D-A8E2-4B96-B87B-EEEC499F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766009-515D-4494-BFF6-AC554CBCD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C1372F-2169-48C6-8AEB-411E8405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3FA4F1-4239-4336-BB84-8E3BBCD7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90E0AA-C864-445E-AC17-96D1C90C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4D2F48-C2BF-4C1C-82B9-FEB42F3C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BB855D-6213-4C07-A21A-F0250B89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Consideraciones: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7B6DA122-DB49-F047-C157-80370FC1F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61726" y="4592506"/>
            <a:ext cx="2743200" cy="144018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7339D9-8EE9-0208-03DA-67155CAC58D9}"/>
              </a:ext>
            </a:extLst>
          </p:cNvPr>
          <p:cNvSpPr/>
          <p:nvPr/>
        </p:nvSpPr>
        <p:spPr>
          <a:xfrm>
            <a:off x="758576" y="2560833"/>
            <a:ext cx="10188538" cy="15068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DF68E4-0815-3D07-E4EC-087BA80B0964}"/>
              </a:ext>
            </a:extLst>
          </p:cNvPr>
          <p:cNvSpPr txBox="1"/>
          <p:nvPr/>
        </p:nvSpPr>
        <p:spPr>
          <a:xfrm>
            <a:off x="4561726" y="6033321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Esta foto</a:t>
            </a:r>
            <a:r>
              <a:rPr lang="en-US"/>
              <a:t> de Autor desconocido se concede bajo licencia de </a:t>
            </a:r>
            <a:r>
              <a:rPr lang="en-US">
                <a:hlinkClick r:id="rId4"/>
              </a:rPr>
              <a:t>CC BY-NC-ND</a:t>
            </a:r>
            <a:r>
              <a:rPr lang="en-US"/>
              <a:t>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277F95-58E0-4573-923D-804EF6B56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614109"/>
            <a:ext cx="10325000" cy="15096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Para el presente trabajo se tomaron los </a:t>
            </a:r>
            <a:r>
              <a:rPr lang="es-ES" b="1" dirty="0"/>
              <a:t>mayores y menores</a:t>
            </a:r>
            <a:r>
              <a:rPr lang="es-ES" dirty="0"/>
              <a:t> valores de cotización.</a:t>
            </a:r>
          </a:p>
          <a:p>
            <a:pPr>
              <a:buClr>
                <a:srgbClr val="748EB1"/>
              </a:buClr>
            </a:pPr>
            <a:r>
              <a:rPr lang="es-ES" dirty="0"/>
              <a:t>Con los </a:t>
            </a:r>
            <a:r>
              <a:rPr lang="es-ES" b="1" dirty="0"/>
              <a:t>datos presentes</a:t>
            </a:r>
            <a:r>
              <a:rPr lang="es-ES" dirty="0"/>
              <a:t> y </a:t>
            </a:r>
            <a:r>
              <a:rPr lang="es-ES" b="1" dirty="0"/>
              <a:t>no</a:t>
            </a:r>
            <a:r>
              <a:rPr lang="es-ES" dirty="0"/>
              <a:t> considerando los </a:t>
            </a:r>
            <a:r>
              <a:rPr lang="es-ES" b="1" dirty="0"/>
              <a:t>factores sociales</a:t>
            </a:r>
            <a:r>
              <a:rPr lang="es-ES" dirty="0"/>
              <a:t>, es difícil </a:t>
            </a:r>
            <a:r>
              <a:rPr lang="es-ES" dirty="0">
                <a:solidFill>
                  <a:srgbClr val="FF0000"/>
                </a:solidFill>
              </a:rPr>
              <a:t>predecir</a:t>
            </a:r>
            <a:r>
              <a:rPr lang="es-ES" dirty="0"/>
              <a:t>.</a:t>
            </a:r>
          </a:p>
          <a:p>
            <a:pPr>
              <a:buClr>
                <a:srgbClr val="748EB1"/>
              </a:buClr>
            </a:pPr>
            <a:r>
              <a:rPr lang="es-ES" dirty="0"/>
              <a:t>La </a:t>
            </a:r>
            <a:r>
              <a:rPr lang="es-ES" b="1" dirty="0"/>
              <a:t>regresión</a:t>
            </a:r>
            <a:r>
              <a:rPr lang="es-ES" dirty="0"/>
              <a:t> es solo una </a:t>
            </a:r>
            <a:r>
              <a:rPr lang="es-ES" b="1" dirty="0"/>
              <a:t>prueba</a:t>
            </a:r>
            <a:r>
              <a:rPr lang="es-ES" dirty="0"/>
              <a:t> y como ejercicio. </a:t>
            </a:r>
            <a:r>
              <a:rPr lang="es-ES" dirty="0">
                <a:solidFill>
                  <a:srgbClr val="FF0000"/>
                </a:solidFill>
              </a:rPr>
              <a:t>No</a:t>
            </a:r>
            <a:r>
              <a:rPr lang="es-ES" dirty="0"/>
              <a:t> es pretensión lograr </a:t>
            </a:r>
            <a:r>
              <a:rPr lang="es-ES" dirty="0">
                <a:solidFill>
                  <a:srgbClr val="FF0000"/>
                </a:solidFill>
              </a:rPr>
              <a:t>exactitud</a:t>
            </a:r>
            <a:r>
              <a:rPr lang="es-ES" dirty="0"/>
              <a:t>.</a:t>
            </a:r>
          </a:p>
          <a:p>
            <a:pPr>
              <a:buClr>
                <a:srgbClr val="748EB1"/>
              </a:buClr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974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</a:t>
            </a:r>
            <a:r>
              <a:rPr lang="es-ES" b="1" dirty="0">
                <a:solidFill>
                  <a:schemeClr val="tx1"/>
                </a:solidFill>
              </a:rPr>
              <a:t>últimos 365 días</a:t>
            </a:r>
            <a:r>
              <a:rPr lang="es-ES" dirty="0">
                <a:solidFill>
                  <a:schemeClr val="tx1"/>
                </a:solidFill>
              </a:rPr>
              <a:t>.</a:t>
            </a:r>
            <a:endParaRPr lang="es-ES">
              <a:solidFill>
                <a:schemeClr val="tx1"/>
              </a:solidFill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FC8E744A-6261-5CCC-B545-EA18757F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622" y="2178082"/>
            <a:ext cx="10073914" cy="3921631"/>
          </a:xfrm>
        </p:spPr>
      </p:pic>
    </p:spTree>
    <p:extLst>
      <p:ext uri="{BB962C8B-B14F-4D97-AF65-F5344CB8AC3E}">
        <p14:creationId xmlns:p14="http://schemas.microsoft.com/office/powerpoint/2010/main" val="48566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últimos 365 días.</a:t>
            </a:r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CEFB4B1-2459-F1D4-46A9-DE4A0092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648" t="27604" r="12757" b="39583"/>
          <a:stretch/>
        </p:blipFill>
        <p:spPr>
          <a:xfrm>
            <a:off x="1114728" y="2600326"/>
            <a:ext cx="3586841" cy="37715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605A70-EF55-63FC-3135-E51192368FBA}"/>
              </a:ext>
            </a:extLst>
          </p:cNvPr>
          <p:cNvSpPr txBox="1"/>
          <p:nvPr/>
        </p:nvSpPr>
        <p:spPr>
          <a:xfrm>
            <a:off x="5668536" y="2546195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El día con mayor variación en la Brecha.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501D4-5AB1-B528-C63B-E689700C3E7E}"/>
              </a:ext>
            </a:extLst>
          </p:cNvPr>
          <p:cNvSpPr txBox="1"/>
          <p:nvPr/>
        </p:nvSpPr>
        <p:spPr>
          <a:xfrm>
            <a:off x="5668536" y="3057292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Top 5 de días con mayor volatilidad.</a:t>
            </a:r>
          </a:p>
        </p:txBody>
      </p:sp>
      <p:pic>
        <p:nvPicPr>
          <p:cNvPr id="11" name="Imagen 1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C088752-D4CE-1D83-6191-7FA7C211B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39" t="61398" r="53090" b="20632"/>
          <a:stretch/>
        </p:blipFill>
        <p:spPr>
          <a:xfrm>
            <a:off x="1657814" y="2480915"/>
            <a:ext cx="3151853" cy="2008793"/>
          </a:xfrm>
          <a:prstGeom prst="rect">
            <a:avLst/>
          </a:prstGeom>
        </p:spPr>
      </p:pic>
      <p:pic>
        <p:nvPicPr>
          <p:cNvPr id="12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0F2F49A-5A0E-E858-B060-41C45D444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2" t="24939" r="12739" b="43493"/>
          <a:stretch/>
        </p:blipFill>
        <p:spPr>
          <a:xfrm>
            <a:off x="1611353" y="4624231"/>
            <a:ext cx="3206560" cy="18311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28A9D10-508C-3C31-E1AF-F421B7872F89}"/>
              </a:ext>
            </a:extLst>
          </p:cNvPr>
          <p:cNvSpPr txBox="1"/>
          <p:nvPr/>
        </p:nvSpPr>
        <p:spPr>
          <a:xfrm>
            <a:off x="5711344" y="3562438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Semana con la mayor variación en la brecha.</a:t>
            </a:r>
          </a:p>
        </p:txBody>
      </p:sp>
      <p:pic>
        <p:nvPicPr>
          <p:cNvPr id="6" name="Imagen 6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35FFCFE5-B492-A4EF-CE07-36D4DD871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7" t="16947" r="26284" b="39065"/>
          <a:stretch/>
        </p:blipFill>
        <p:spPr>
          <a:xfrm>
            <a:off x="1114728" y="4484376"/>
            <a:ext cx="3697792" cy="2013366"/>
          </a:xfrm>
          <a:prstGeom prst="rect">
            <a:avLst/>
          </a:prstGeom>
        </p:spPr>
      </p:pic>
      <p:pic>
        <p:nvPicPr>
          <p:cNvPr id="7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6E18238-6EE6-A4E2-DB75-992ED4C9DA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07" t="50052" r="50067" b="40334"/>
          <a:stretch/>
        </p:blipFill>
        <p:spPr>
          <a:xfrm>
            <a:off x="1659277" y="3402376"/>
            <a:ext cx="3164777" cy="81424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4C4AC89-9E83-DD12-A79A-FA9CF20DD8DB}"/>
              </a:ext>
            </a:extLst>
          </p:cNvPr>
          <p:cNvSpPr txBox="1"/>
          <p:nvPr/>
        </p:nvSpPr>
        <p:spPr>
          <a:xfrm>
            <a:off x="5711343" y="4067583"/>
            <a:ext cx="56871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Día de la Semana con mayor variación en la brecha.</a:t>
            </a:r>
          </a:p>
        </p:txBody>
      </p:sp>
      <p:pic>
        <p:nvPicPr>
          <p:cNvPr id="15" name="Imagen 1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37FB880-B90C-DCD4-6E64-3D909E551F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62" t="43029" r="63735" b="37260"/>
          <a:stretch/>
        </p:blipFill>
        <p:spPr>
          <a:xfrm>
            <a:off x="1084763" y="2922891"/>
            <a:ext cx="2466251" cy="326242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FFD2771-4197-88B8-45E6-83F54F48AB33}"/>
              </a:ext>
            </a:extLst>
          </p:cNvPr>
          <p:cNvSpPr txBox="1"/>
          <p:nvPr/>
        </p:nvSpPr>
        <p:spPr>
          <a:xfrm>
            <a:off x="3595955" y="3861371"/>
            <a:ext cx="1686673" cy="20159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500" dirty="0"/>
              <a:t>Lunes</a:t>
            </a:r>
          </a:p>
          <a:p>
            <a:r>
              <a:rPr lang="es-ES" sz="2500" dirty="0"/>
              <a:t>Martes</a:t>
            </a:r>
          </a:p>
          <a:p>
            <a:r>
              <a:rPr lang="es-ES" sz="2500" dirty="0"/>
              <a:t>Miércoles</a:t>
            </a:r>
          </a:p>
          <a:p>
            <a:r>
              <a:rPr lang="es-ES" sz="2500" dirty="0"/>
              <a:t>Jueves</a:t>
            </a:r>
          </a:p>
          <a:p>
            <a:r>
              <a:rPr lang="es-ES" sz="2500" dirty="0"/>
              <a:t>Viernes</a:t>
            </a:r>
          </a:p>
        </p:txBody>
      </p:sp>
      <p:pic>
        <p:nvPicPr>
          <p:cNvPr id="13" name="Imagen 1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6B73E24-FF35-BE94-CA43-E10ACE2EE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349" t="31111" r="5172" b="17112"/>
          <a:stretch/>
        </p:blipFill>
        <p:spPr>
          <a:xfrm>
            <a:off x="794535" y="2041026"/>
            <a:ext cx="10702241" cy="47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3D10DD-38F2-315D-30B9-30B4914CC486}"/>
              </a:ext>
            </a:extLst>
          </p:cNvPr>
          <p:cNvSpPr/>
          <p:nvPr/>
        </p:nvSpPr>
        <p:spPr>
          <a:xfrm>
            <a:off x="-1858" y="-1858"/>
            <a:ext cx="12191998" cy="68208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3B17A1-BF84-902D-6F2E-65B04F4A5396}"/>
              </a:ext>
            </a:extLst>
          </p:cNvPr>
          <p:cNvSpPr/>
          <p:nvPr/>
        </p:nvSpPr>
        <p:spPr>
          <a:xfrm>
            <a:off x="-3425" y="857"/>
            <a:ext cx="12191999" cy="18794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A8FA-B404-E072-5CB3-C3F0FF9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00707"/>
            <a:ext cx="10325000" cy="1181849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Tomando como Conjunto de datos los datos </a:t>
            </a:r>
            <a:r>
              <a:rPr lang="es-ES" b="1" u="sng" dirty="0">
                <a:solidFill>
                  <a:schemeClr val="tx1"/>
                </a:solidFill>
              </a:rPr>
              <a:t>Históricos</a:t>
            </a:r>
          </a:p>
        </p:txBody>
      </p:sp>
      <p:pic>
        <p:nvPicPr>
          <p:cNvPr id="9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736E6D-E469-10B6-AC5D-928DC56B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7" t="29086" r="12703" b="40385"/>
          <a:stretch/>
        </p:blipFill>
        <p:spPr>
          <a:xfrm>
            <a:off x="219394" y="2528492"/>
            <a:ext cx="11713327" cy="26721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3738878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0</TotalTime>
  <Words>1</Words>
  <Application>Microsoft Office PowerPoint</Application>
  <PresentationFormat>Panorámica</PresentationFormat>
  <Paragraphs>1</Paragraphs>
  <Slides>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CosineVTI</vt:lpstr>
      <vt:lpstr>INFORME FINANCIERO P.I. DATA COHORTE 02 –</vt:lpstr>
      <vt:lpstr>Consideraciones:</vt:lpstr>
      <vt:lpstr>Tomando como Conjunto de datos los últimos 365 días.</vt:lpstr>
      <vt:lpstr>Tomando como Conjunto de datos los últimos 365 días.</vt:lpstr>
      <vt:lpstr>Tomando como Conjunto de datos los datos Históricos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255</cp:revision>
  <dcterms:created xsi:type="dcterms:W3CDTF">2022-08-05T01:43:30Z</dcterms:created>
  <dcterms:modified xsi:type="dcterms:W3CDTF">2022-08-05T14:46:55Z</dcterms:modified>
</cp:coreProperties>
</file>